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6.png" ContentType="image/png"/>
  <Override PartName="/ppt/media/image75.jpeg" ContentType="image/jpeg"/>
  <Override PartName="/ppt/media/image72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4.jpeg" ContentType="image/jpeg"/>
  <Override PartName="/ppt/media/image63.png" ContentType="image/png"/>
  <Override PartName="/ppt/media/image62.png" ContentType="image/png"/>
  <Override PartName="/ppt/media/image61.png" ContentType="image/png"/>
  <Override PartName="/ppt/media/image55.jpeg" ContentType="image/jpeg"/>
  <Override PartName="/ppt/media/image52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5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12.png" ContentType="image/png"/>
  <Override PartName="/ppt/media/image11.png" ContentType="image/png"/>
  <Override PartName="/ppt/media/image13.jpeg" ContentType="image/jpeg"/>
  <Override PartName="/ppt/media/image39.png" ContentType="image/png"/>
  <Override PartName="/ppt/media/image73.jpeg" ContentType="image/jpeg"/>
  <Override PartName="/ppt/media/image53.png" ContentType="image/png"/>
  <Override PartName="/ppt/media/image3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57.jpeg" ContentType="image/jpeg"/>
  <Override PartName="/ppt/media/image14.jpeg" ContentType="image/jpeg"/>
  <Override PartName="/ppt/media/image23.png" ContentType="image/png"/>
  <Override PartName="/ppt/media/image69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54.png" ContentType="image/png"/>
  <Override PartName="/ppt/media/image4.png" ContentType="image/png"/>
  <Override PartName="/ppt/media/image41.jpeg" ContentType="image/jpeg"/>
  <Override PartName="/ppt/media/image60.jpeg" ContentType="image/jpeg"/>
  <Override PartName="/ppt/media/image47.jpeg" ContentType="image/jpeg"/>
  <Override PartName="/ppt/media/image32.png" ContentType="image/png"/>
  <Override PartName="/ppt/media/image71.jpeg" ContentType="image/jpeg"/>
  <Override PartName="/ppt/media/image58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2.png" ContentType="image/png"/>
  <Override PartName="/ppt/media/image59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8DDCF15-7C14-4193-BA39-A5BB56E29B0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CP4CDS is data supplier for model data (CMIP5, etc) and remote processing on this data pool (WPS).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Birdhouse: provides setup and deployment for remote processing (WPS).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architecture of CP4CDS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Identify Birdhouse role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CP4CDS nodes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Introduce ESGF data nodes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Simply make a new Bird for my project and run it (on my notebook, HPC cluster or container infrastructure)”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SDDS = Software Deployment and Dependency Solution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 PyWPS service using a Cookiecutter WPS template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dependencies managed with Conda (PyWPS, CDO, OCGIS,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 install and start: make install; make start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Dockerfile generated for WPS service for automatic build of Docker image (on DockerHub)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Ansible scripts for system deployment of PyWPS service with Nginx, Postgres, 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by Projects: CP4CDS (Climate Projections for Climate Data Store, Copernicus EU) and PAVICS (CRIM, Ouranos, Canada)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Twitcher: security proxy for WPS and other OWS services (WMS, WFS, WCS,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Proxy: WPS is registered at Twitcher. Client can access service via proxy localhost/ows/wps/flyingpigeon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Security: Checks if WPS (or WMS) access is allowed. Depending on used external Auth Control this can be fine granular (on WPS process or WMS layer level 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WPS OpenAPI: WPS protocol can also be accessed with upcoming WPS Rest API (OpenAPI, Swagger).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WPS Monitor: Processing Jobs are monitore by Twitcher. Clients don’t need to implement this.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CP4CDS: data and compute node are access restricted (certificate or token). Twitcher is security middleware in front of WPS service.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Twitcher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Proxy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prototype OpenAPI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Magpie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 control list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Token management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ESGF = Earth System Grid Federation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Federated Access to Climate Data (CMIP5, CORDEX, CMIP6 and more)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Nodes: LLNL (USA), CEDA (UK), DKRZ (Germany), IPSL (France). Several small nodes at model centers.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Data: Thredds Data Server, Index: Solr Search, Identity: x509 Certificate, Compute: WPS service interface.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Compute: WPS with ESGF process profile (Certified). ESGF Nodes are free to choose WPS service software and implementation codes.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 compute nodes implementations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Birdhouse in ESGF CWT API, get ESGF certification?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a picture for motivation and just a few text keywords?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using PyWPS … though not restricted to it (Zoo, 52North, ....)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use the “Birdhouse WPS Setup” to create your own WPS project (Finch, Kingfisher, …) and using the same deployment solution (Conda, Ansible, Docker).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WPS service can be accessed by various kinds of clients just relying on the WPS protocol.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Call WPS directly via HTTP request (use curl, Firefox RESTClient,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Birdy (with OWSLib): command-line, Jupyter Notebooks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web application like Phoenix as a generic WPS client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specific web portals: Copernicus CDS, PAVICS 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749840"/>
            <a:ext cx="8607960" cy="39312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455840" y="4699080"/>
            <a:ext cx="7696440" cy="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1160" cy="721800"/>
          </a:xfrm>
          <a:prstGeom prst="rect">
            <a:avLst/>
          </a:prstGeom>
          <a:ln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D45578E-78A7-4ECB-B5B1-A3A4EA47A043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0" y="-15840"/>
            <a:ext cx="4054680" cy="6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4749840"/>
            <a:ext cx="8607960" cy="39312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1455840" y="4699080"/>
            <a:ext cx="7696440" cy="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1160" cy="721800"/>
          </a:xfrm>
          <a:prstGeom prst="rect">
            <a:avLst/>
          </a:prstGeom>
          <a:ln>
            <a:noFill/>
          </a:ln>
        </p:spPr>
      </p:pic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183D51D-2DF7-4A41-9E3C-13397F0311E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4749840"/>
            <a:ext cx="8607960" cy="39312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1455840" y="4699080"/>
            <a:ext cx="7696440" cy="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1160" cy="721800"/>
          </a:xfrm>
          <a:prstGeom prst="rect">
            <a:avLst/>
          </a:prstGeom>
          <a:ln>
            <a:noFill/>
          </a:ln>
        </p:spPr>
      </p:pic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472600" y="47394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9037ACA-E21F-4DC5-8687-86E24E5F2DC4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unisdr.org/we/coordinate/sendai-framework" TargetMode="External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bird-house.github.io/" TargetMode="External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hyperlink" Target="https://esgf.llnl.gov" TargetMode="External"/><Relationship Id="rId5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hyperlink" Target="https://esgf.llnl.gov" TargetMode="External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image" Target="../media/image75.jpeg"/><Relationship Id="rId6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slideLayout" Target="../slideLayouts/slideLayout15.xml"/><Relationship Id="rId11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11760" y="205200"/>
            <a:ext cx="8520120" cy="1844280"/>
          </a:xfrm>
          <a:prstGeom prst="rect">
            <a:avLst/>
          </a:prstGeom>
          <a:solidFill>
            <a:srgbClr val="d9d9d9"/>
          </a:solidFill>
          <a:ln w="38160">
            <a:solidFill>
              <a:srgbClr val="980000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Projects based on the 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 framework birdhouse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311760" y="2363040"/>
            <a:ext cx="8520120" cy="746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Carsten Ehbrecht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Tom Landry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Nils Hempelmann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David Huard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Stephan Kindermann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3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DC6624E-57F4-409B-B43D-CB43CFDF7971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941040" y="3479760"/>
            <a:ext cx="7348320" cy="959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German Climate Computing Center          (DKRZ), Germany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Computer Research Institute of Montreal  (CRIM), Canada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Ouranos, Canada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E0A4A3E-E59A-43BF-A463-221AE112E7CB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0" y="35640"/>
            <a:ext cx="379260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PAVICS NexGen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3960" y="749880"/>
            <a:ext cx="3028320" cy="34077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tIns="91440" bIns="91440" anchor="ctr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Canadian-led Science Gateway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Will provide a federated cyberinfrastructure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Advanced hydro &amp; climate services, Machine Learning and Earth Observation tools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Geospatial Interoperability through OGC Web Services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Google Shape;242;p25" descr=""/>
          <p:cNvPicPr/>
          <p:nvPr/>
        </p:nvPicPr>
        <p:blipFill>
          <a:blip r:embed="rId1"/>
          <a:srcRect l="34727" t="49762" r="34311" b="8459"/>
          <a:stretch/>
        </p:blipFill>
        <p:spPr>
          <a:xfrm>
            <a:off x="4226760" y="204120"/>
            <a:ext cx="395640" cy="533880"/>
          </a:xfrm>
          <a:prstGeom prst="rect">
            <a:avLst/>
          </a:prstGeom>
          <a:ln>
            <a:noFill/>
          </a:ln>
        </p:spPr>
      </p:pic>
      <p:pic>
        <p:nvPicPr>
          <p:cNvPr id="247" name="Picture 2" descr=""/>
          <p:cNvPicPr/>
          <p:nvPr/>
        </p:nvPicPr>
        <p:blipFill>
          <a:blip r:embed="rId2"/>
          <a:stretch/>
        </p:blipFill>
        <p:spPr>
          <a:xfrm>
            <a:off x="3327840" y="35640"/>
            <a:ext cx="5223600" cy="455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4" descr=""/>
          <p:cNvPicPr/>
          <p:nvPr/>
        </p:nvPicPr>
        <p:blipFill>
          <a:blip r:embed="rId1"/>
          <a:stretch/>
        </p:blipFill>
        <p:spPr>
          <a:xfrm>
            <a:off x="1617120" y="861840"/>
            <a:ext cx="7460640" cy="2934000"/>
          </a:xfrm>
          <a:prstGeom prst="rect">
            <a:avLst/>
          </a:prstGeom>
          <a:ln>
            <a:noFill/>
          </a:ln>
        </p:spPr>
      </p:pic>
      <p:sp>
        <p:nvSpPr>
          <p:cNvPr id="249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2E54C3F-A4BA-47E2-A908-9C5B5397D98B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0" y="35640"/>
            <a:ext cx="379260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OGC Testbeds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-15840" y="555840"/>
            <a:ext cx="2873880" cy="402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tIns="91440" bIns="91440" anchor="ctr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 Testbeds: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456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Collaborative efforts to define, design, develop, and test candidate interface specifications.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Testbed-13: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456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Builds on Birdhouse and PyWPS HPC scheduler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Implements cloud computing &amp; application packaging (Docker)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Testbed-14: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Extends Birdhouse security and job processing (OpenAPI)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Implements interoperable workflows (CWL, OWS Context)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Google Shape;230;p24" descr=""/>
          <p:cNvPicPr/>
          <p:nvPr/>
        </p:nvPicPr>
        <p:blipFill>
          <a:blip r:embed="rId2"/>
          <a:stretch/>
        </p:blipFill>
        <p:spPr>
          <a:xfrm>
            <a:off x="7212960" y="4071240"/>
            <a:ext cx="915840" cy="46116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231;p24" descr=""/>
          <p:cNvPicPr/>
          <p:nvPr/>
        </p:nvPicPr>
        <p:blipFill>
          <a:blip r:embed="rId3"/>
          <a:stretch/>
        </p:blipFill>
        <p:spPr>
          <a:xfrm>
            <a:off x="7331040" y="163800"/>
            <a:ext cx="1613520" cy="32436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232;p24" descr=""/>
          <p:cNvPicPr/>
          <p:nvPr/>
        </p:nvPicPr>
        <p:blipFill>
          <a:blip r:embed="rId4"/>
          <a:stretch/>
        </p:blipFill>
        <p:spPr>
          <a:xfrm>
            <a:off x="5531040" y="4046040"/>
            <a:ext cx="1053360" cy="452520"/>
          </a:xfrm>
          <a:prstGeom prst="rect">
            <a:avLst/>
          </a:prstGeom>
          <a:ln>
            <a:noFill/>
          </a:ln>
        </p:spPr>
      </p:pic>
      <p:pic>
        <p:nvPicPr>
          <p:cNvPr id="255" name="Google Shape;233;p24" descr=""/>
          <p:cNvPicPr/>
          <p:nvPr/>
        </p:nvPicPr>
        <p:blipFill>
          <a:blip r:embed="rId5"/>
          <a:stretch/>
        </p:blipFill>
        <p:spPr>
          <a:xfrm>
            <a:off x="3390840" y="4075560"/>
            <a:ext cx="1739160" cy="45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05;p22" descr=""/>
          <p:cNvPicPr/>
          <p:nvPr/>
        </p:nvPicPr>
        <p:blipFill>
          <a:blip r:embed="rId1"/>
          <a:stretch/>
        </p:blipFill>
        <p:spPr>
          <a:xfrm>
            <a:off x="-19800" y="468360"/>
            <a:ext cx="9143640" cy="4206240"/>
          </a:xfrm>
          <a:prstGeom prst="rect">
            <a:avLst/>
          </a:prstGeom>
          <a:ln>
            <a:noFill/>
          </a:ln>
        </p:spPr>
      </p:pic>
      <p:sp>
        <p:nvSpPr>
          <p:cNvPr id="257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D406A28-A2EB-4790-BB5C-CD99C6299A5A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0" y="0"/>
            <a:ext cx="449748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Copernicus Climate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7302960" y="82800"/>
            <a:ext cx="1747080" cy="16052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Data-Node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(CMIP5 Model Data)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(Birdhouse Setup)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3797640" y="3502800"/>
            <a:ext cx="5326200" cy="8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marL="457200" indent="-31716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CDS: 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C3S: Copernicus Climate Change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CP4CDS: Climate Projections for 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-15840" y="555840"/>
            <a:ext cx="2469600" cy="402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tIns="91440" bIns="91440" anchor="ctr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Indicators for the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Sustainable development Goals (SDGs)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Monitoring and Reporting required from UNFCCC, UNCCD and CBD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non binding </a:t>
            </a:r>
            <a:r>
              <a:rPr b="1" lang="en-US" sz="135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Sendai Framework for Disaster Risk Reduction - UNISDR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etc ...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Google Shape;248;p26" descr=""/>
          <p:cNvPicPr/>
          <p:nvPr/>
        </p:nvPicPr>
        <p:blipFill>
          <a:blip r:embed="rId2"/>
          <a:stretch/>
        </p:blipFill>
        <p:spPr>
          <a:xfrm>
            <a:off x="2275200" y="488520"/>
            <a:ext cx="6848280" cy="4107600"/>
          </a:xfrm>
          <a:prstGeom prst="rect">
            <a:avLst/>
          </a:prstGeom>
          <a:ln>
            <a:noFill/>
          </a:ln>
        </p:spPr>
      </p:pic>
      <p:sp>
        <p:nvSpPr>
          <p:cNvPr id="263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23872E7-BCD0-4E61-A33D-8BAE14106FCA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0" y="35640"/>
            <a:ext cx="694620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Harnessing WPS for Sustainable Development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Google Shape;251;p26" descr=""/>
          <p:cNvPicPr/>
          <p:nvPr/>
        </p:nvPicPr>
        <p:blipFill>
          <a:blip r:embed="rId3"/>
          <a:srcRect l="0" t="12004" r="0" b="0"/>
          <a:stretch/>
        </p:blipFill>
        <p:spPr>
          <a:xfrm>
            <a:off x="7611120" y="18000"/>
            <a:ext cx="1512360" cy="2366280"/>
          </a:xfrm>
          <a:prstGeom prst="rect">
            <a:avLst/>
          </a:prstGeom>
          <a:ln>
            <a:noFill/>
          </a:ln>
        </p:spPr>
      </p:pic>
      <p:sp>
        <p:nvSpPr>
          <p:cNvPr id="266" name="CustomShape 4"/>
          <p:cNvSpPr/>
          <p:nvPr/>
        </p:nvSpPr>
        <p:spPr>
          <a:xfrm>
            <a:off x="1165320" y="4208760"/>
            <a:ext cx="3872520" cy="451440"/>
          </a:xfrm>
          <a:prstGeom prst="rect">
            <a:avLst/>
          </a:prstGeom>
          <a:solidFill>
            <a:srgbClr val="ffcc00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Leave no one behind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174960" y="571680"/>
            <a:ext cx="8711640" cy="3341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tIns="91440" bIns="91440" anchor="ctr"/>
          <a:p>
            <a:pPr marL="914400" indent="-3362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EU COPERNICUS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62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 with CP4CDS ready for production use in 2019.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(based on CMIP5 data)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62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extended for CORDEX (regional model data) in 2019/2020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62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extended for CMIP6 … 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62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Canada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62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Govt of Canada: Canadian Center for Climate Services (CCCS)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62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Pan-Canadian federated cyberinfrastructure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62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 Observation support, integration of ML/DL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62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 on </a:t>
            </a: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Nodes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62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A2C2 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 for Extreme Weather Assessment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62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…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etc.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B07D399-BDEB-4FE8-B116-EE1B9FA86621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0" y="13320"/>
            <a:ext cx="324648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Outlook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1479240" y="4018680"/>
            <a:ext cx="6084720" cy="58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1" lang="en-US" sz="2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http://bird-house.github.io/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 flipH="1" rot="10800000">
            <a:off x="2607840" y="4336560"/>
            <a:ext cx="1929240" cy="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655800" y="2033280"/>
            <a:ext cx="205236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Deleted slides</a:t>
            </a:r>
            <a:endParaRPr b="1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08CFC4E-F973-422B-BC1C-54A116D709DB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F73F12A-855B-4BEF-819A-2BF194EAA09F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75" name="Google Shape;273;p29" descr=""/>
          <p:cNvPicPr/>
          <p:nvPr/>
        </p:nvPicPr>
        <p:blipFill>
          <a:blip r:embed="rId1"/>
          <a:stretch/>
        </p:blipFill>
        <p:spPr>
          <a:xfrm>
            <a:off x="273240" y="2748960"/>
            <a:ext cx="2954520" cy="1811160"/>
          </a:xfrm>
          <a:prstGeom prst="rect">
            <a:avLst/>
          </a:prstGeom>
          <a:ln>
            <a:noFill/>
          </a:ln>
        </p:spPr>
      </p:pic>
      <p:pic>
        <p:nvPicPr>
          <p:cNvPr id="276" name="Google Shape;274;p29" descr=""/>
          <p:cNvPicPr/>
          <p:nvPr/>
        </p:nvPicPr>
        <p:blipFill>
          <a:blip r:embed="rId2"/>
          <a:srcRect l="-795" t="0" r="0" b="0"/>
          <a:stretch/>
        </p:blipFill>
        <p:spPr>
          <a:xfrm>
            <a:off x="260640" y="703800"/>
            <a:ext cx="2954520" cy="1931400"/>
          </a:xfrm>
          <a:prstGeom prst="rect">
            <a:avLst/>
          </a:prstGeom>
          <a:ln>
            <a:noFill/>
          </a:ln>
        </p:spPr>
      </p:pic>
      <p:sp>
        <p:nvSpPr>
          <p:cNvPr id="277" name="TextShape 2"/>
          <p:cNvSpPr txBox="1"/>
          <p:nvPr/>
        </p:nvSpPr>
        <p:spPr>
          <a:xfrm>
            <a:off x="0" y="22680"/>
            <a:ext cx="424872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Projects: C3S and CP4CDS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4473720" y="176040"/>
            <a:ext cx="2881440" cy="110772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 Portal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3456000" y="1519560"/>
            <a:ext cx="4916520" cy="299844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520" rIns="65520" tIns="35280" bIns="3528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5"/>
          <p:cNvSpPr/>
          <p:nvPr/>
        </p:nvSpPr>
        <p:spPr>
          <a:xfrm>
            <a:off x="6696720" y="3487320"/>
            <a:ext cx="1404720" cy="81252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>
            <a:off x="4655880" y="3645000"/>
            <a:ext cx="1404720" cy="81252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Replication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Quality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7"/>
          <p:cNvSpPr/>
          <p:nvPr/>
        </p:nvSpPr>
        <p:spPr>
          <a:xfrm>
            <a:off x="3751560" y="1889280"/>
            <a:ext cx="1992240" cy="1557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8"/>
          <p:cNvSpPr/>
          <p:nvPr/>
        </p:nvSpPr>
        <p:spPr>
          <a:xfrm>
            <a:off x="4655880" y="2041560"/>
            <a:ext cx="938880" cy="5518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9"/>
          <p:cNvSpPr/>
          <p:nvPr/>
        </p:nvSpPr>
        <p:spPr>
          <a:xfrm>
            <a:off x="4655880" y="2725920"/>
            <a:ext cx="938880" cy="5518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Backend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10"/>
          <p:cNvSpPr/>
          <p:nvPr/>
        </p:nvSpPr>
        <p:spPr>
          <a:xfrm>
            <a:off x="6432840" y="1965600"/>
            <a:ext cx="1626120" cy="1158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11"/>
          <p:cNvSpPr/>
          <p:nvPr/>
        </p:nvSpPr>
        <p:spPr>
          <a:xfrm>
            <a:off x="7029000" y="2089080"/>
            <a:ext cx="938880" cy="69192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12"/>
          <p:cNvSpPr/>
          <p:nvPr/>
        </p:nvSpPr>
        <p:spPr>
          <a:xfrm>
            <a:off x="4655880" y="634320"/>
            <a:ext cx="1078920" cy="5518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13"/>
          <p:cNvSpPr/>
          <p:nvPr/>
        </p:nvSpPr>
        <p:spPr>
          <a:xfrm>
            <a:off x="6024240" y="634320"/>
            <a:ext cx="1078920" cy="5518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14"/>
          <p:cNvSpPr/>
          <p:nvPr/>
        </p:nvSpPr>
        <p:spPr>
          <a:xfrm flipH="1">
            <a:off x="7319520" y="2781000"/>
            <a:ext cx="110520" cy="86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5"/>
          <p:cNvSpPr/>
          <p:nvPr/>
        </p:nvSpPr>
        <p:spPr>
          <a:xfrm>
            <a:off x="5583600" y="3025440"/>
            <a:ext cx="1736280" cy="61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6"/>
          <p:cNvSpPr/>
          <p:nvPr/>
        </p:nvSpPr>
        <p:spPr>
          <a:xfrm flipH="1">
            <a:off x="5902560" y="3972600"/>
            <a:ext cx="793080" cy="15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7"/>
          <p:cNvSpPr/>
          <p:nvPr/>
        </p:nvSpPr>
        <p:spPr>
          <a:xfrm flipH="1">
            <a:off x="5125680" y="1186560"/>
            <a:ext cx="1437840" cy="85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8"/>
          <p:cNvSpPr/>
          <p:nvPr/>
        </p:nvSpPr>
        <p:spPr>
          <a:xfrm>
            <a:off x="6563880" y="1186560"/>
            <a:ext cx="867240" cy="103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94;p16" descr=""/>
          <p:cNvPicPr/>
          <p:nvPr/>
        </p:nvPicPr>
        <p:blipFill>
          <a:blip r:embed="rId1"/>
          <a:srcRect l="0" t="23866" r="-7331" b="-2025"/>
          <a:stretch/>
        </p:blipFill>
        <p:spPr>
          <a:xfrm>
            <a:off x="92880" y="494640"/>
            <a:ext cx="7912800" cy="4154040"/>
          </a:xfrm>
          <a:prstGeom prst="rect">
            <a:avLst/>
          </a:prstGeom>
          <a:ln>
            <a:noFill/>
          </a:ln>
        </p:spPr>
      </p:pic>
      <p:sp>
        <p:nvSpPr>
          <p:cNvPr id="295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1BE0DD1-E1A0-4877-8DF1-F8ACC5B817DF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0" y="0"/>
            <a:ext cx="492768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Geospatial Consortium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Google Shape;97;p16" descr=""/>
          <p:cNvPicPr/>
          <p:nvPr/>
        </p:nvPicPr>
        <p:blipFill>
          <a:blip r:embed="rId2"/>
          <a:stretch/>
        </p:blipFill>
        <p:spPr>
          <a:xfrm>
            <a:off x="7408080" y="99720"/>
            <a:ext cx="1502640" cy="757080"/>
          </a:xfrm>
          <a:prstGeom prst="rect">
            <a:avLst/>
          </a:prstGeom>
          <a:ln>
            <a:noFill/>
          </a:ln>
        </p:spPr>
      </p:pic>
      <p:pic>
        <p:nvPicPr>
          <p:cNvPr id="298" name="Google Shape;98;p16" descr=""/>
          <p:cNvPicPr/>
          <p:nvPr/>
        </p:nvPicPr>
        <p:blipFill>
          <a:blip r:embed="rId3"/>
          <a:stretch/>
        </p:blipFill>
        <p:spPr>
          <a:xfrm>
            <a:off x="7608240" y="1525320"/>
            <a:ext cx="1102320" cy="467640"/>
          </a:xfrm>
          <a:prstGeom prst="rect">
            <a:avLst/>
          </a:prstGeom>
          <a:ln>
            <a:noFill/>
          </a:ln>
        </p:spPr>
      </p:pic>
      <p:pic>
        <p:nvPicPr>
          <p:cNvPr id="299" name="Google Shape;99;p16" descr=""/>
          <p:cNvPicPr/>
          <p:nvPr/>
        </p:nvPicPr>
        <p:blipFill>
          <a:blip r:embed="rId4"/>
          <a:stretch/>
        </p:blipFill>
        <p:spPr>
          <a:xfrm>
            <a:off x="7556040" y="2203200"/>
            <a:ext cx="1206720" cy="467640"/>
          </a:xfrm>
          <a:prstGeom prst="rect">
            <a:avLst/>
          </a:prstGeom>
          <a:ln>
            <a:noFill/>
          </a:ln>
        </p:spPr>
      </p:pic>
      <p:pic>
        <p:nvPicPr>
          <p:cNvPr id="300" name="Google Shape;100;p16" descr=""/>
          <p:cNvPicPr/>
          <p:nvPr/>
        </p:nvPicPr>
        <p:blipFill>
          <a:blip r:embed="rId5"/>
          <a:stretch/>
        </p:blipFill>
        <p:spPr>
          <a:xfrm>
            <a:off x="7608240" y="2999160"/>
            <a:ext cx="1206720" cy="24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E5512CF-434B-4F5D-ADB0-7D165C7B401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0" y="0"/>
            <a:ext cx="389952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Server Side: Deployment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3" name="Google Shape;298;p30" descr=""/>
          <p:cNvPicPr/>
          <p:nvPr/>
        </p:nvPicPr>
        <p:blipFill>
          <a:blip r:embed="rId1"/>
          <a:stretch/>
        </p:blipFill>
        <p:spPr>
          <a:xfrm>
            <a:off x="2728440" y="578520"/>
            <a:ext cx="4731840" cy="396468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37080" y="560160"/>
            <a:ext cx="1661400" cy="50436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Deployment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Ansible &amp; 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 flipH="1" rot="16200000">
            <a:off x="1049040" y="882720"/>
            <a:ext cx="1495800" cy="1860120"/>
          </a:xfrm>
          <a:prstGeom prst="curvedConnector2">
            <a:avLst/>
          </a:pr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13236E9-9078-4ED6-AE98-0822DDBD535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08" name="Google Shape;225;p24" descr=""/>
          <p:cNvPicPr/>
          <p:nvPr/>
        </p:nvPicPr>
        <p:blipFill>
          <a:blip r:embed="rId1"/>
          <a:stretch/>
        </p:blipFill>
        <p:spPr>
          <a:xfrm>
            <a:off x="2926080" y="-36360"/>
            <a:ext cx="4188600" cy="469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62;p14" descr=""/>
          <p:cNvPicPr/>
          <p:nvPr/>
        </p:nvPicPr>
        <p:blipFill>
          <a:blip r:embed="rId1"/>
          <a:srcRect l="5348" t="0" r="38596" b="14016"/>
          <a:stretch/>
        </p:blipFill>
        <p:spPr>
          <a:xfrm>
            <a:off x="42480" y="59040"/>
            <a:ext cx="3805200" cy="3947760"/>
          </a:xfrm>
          <a:prstGeom prst="rect">
            <a:avLst/>
          </a:prstGeom>
          <a:ln>
            <a:noFill/>
          </a:ln>
        </p:spPr>
      </p:pic>
      <p:sp>
        <p:nvSpPr>
          <p:cNvPr id="131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388E4D2-62E7-46ED-A5FE-5599935A605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0" y="0"/>
            <a:ext cx="647424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Growing Amount of Data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(Example Climate Model data)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3" name="Table 3"/>
          <p:cNvGraphicFramePr/>
          <p:nvPr/>
        </p:nvGraphicFramePr>
        <p:xfrm>
          <a:off x="3975840" y="757440"/>
          <a:ext cx="4880880" cy="2752200"/>
        </p:xfrm>
        <a:graphic>
          <a:graphicData uri="http://schemas.openxmlformats.org/drawingml/2006/table">
            <a:tbl>
              <a:tblPr/>
              <a:tblGrid>
                <a:gridCol w="912600"/>
                <a:gridCol w="2348280"/>
                <a:gridCol w="1620000"/>
              </a:tblGrid>
              <a:tr h="42048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 GB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1   1990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500 GB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2   1995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3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35 TB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3   2001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4440"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Not existing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4   2007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3,5 PB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5   2014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645840"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6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10-20 PB (in ESGF)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 tIns="91080" b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12-16 April 2021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1391760" y="3814920"/>
            <a:ext cx="4827240" cy="7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CMIP = Coupled Model Inter-comparison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IPCC = Intergovernmental Panel of Climate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= Earth System Grid Federation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B767C1C-427A-40E7-BB44-E651E9A878BE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11" name="Google Shape;308;p31" descr=""/>
          <p:cNvPicPr/>
          <p:nvPr/>
        </p:nvPicPr>
        <p:blipFill>
          <a:blip r:embed="rId1"/>
          <a:stretch/>
        </p:blipFill>
        <p:spPr>
          <a:xfrm>
            <a:off x="2837160" y="284040"/>
            <a:ext cx="4916520" cy="415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ED953CB-3CCB-43E8-BB96-1A0C7D44CE37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0" y="0"/>
            <a:ext cx="457164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Security: Twitcher OWS Proxy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Google Shape;315;p32" descr=""/>
          <p:cNvPicPr/>
          <p:nvPr/>
        </p:nvPicPr>
        <p:blipFill>
          <a:blip r:embed="rId1"/>
          <a:stretch/>
        </p:blipFill>
        <p:spPr>
          <a:xfrm>
            <a:off x="908640" y="618480"/>
            <a:ext cx="7054920" cy="374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DF530BD-C6E6-4E20-8178-FB9F427301BF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0" y="0"/>
            <a:ext cx="590220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 System Grid Federation (ESGF)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Google Shape;322;p33" descr=""/>
          <p:cNvPicPr/>
          <p:nvPr/>
        </p:nvPicPr>
        <p:blipFill>
          <a:blip r:embed="rId1"/>
          <a:srcRect l="0" t="5954" r="0" b="0"/>
          <a:stretch/>
        </p:blipFill>
        <p:spPr>
          <a:xfrm>
            <a:off x="198360" y="546840"/>
            <a:ext cx="2868840" cy="4049640"/>
          </a:xfrm>
          <a:prstGeom prst="rect">
            <a:avLst/>
          </a:prstGeom>
          <a:ln>
            <a:noFill/>
          </a:ln>
        </p:spPr>
      </p:pic>
      <p:pic>
        <p:nvPicPr>
          <p:cNvPr id="318" name="Google Shape;323;p33" descr=""/>
          <p:cNvPicPr/>
          <p:nvPr/>
        </p:nvPicPr>
        <p:blipFill>
          <a:blip r:embed="rId2"/>
          <a:stretch/>
        </p:blipFill>
        <p:spPr>
          <a:xfrm>
            <a:off x="7148160" y="115560"/>
            <a:ext cx="1805400" cy="688680"/>
          </a:xfrm>
          <a:prstGeom prst="rect">
            <a:avLst/>
          </a:prstGeom>
          <a:ln>
            <a:noFill/>
          </a:ln>
        </p:spPr>
      </p:pic>
      <p:pic>
        <p:nvPicPr>
          <p:cNvPr id="319" name="Google Shape;324;p33" descr=""/>
          <p:cNvPicPr/>
          <p:nvPr/>
        </p:nvPicPr>
        <p:blipFill>
          <a:blip r:embed="rId3"/>
          <a:stretch/>
        </p:blipFill>
        <p:spPr>
          <a:xfrm>
            <a:off x="3317400" y="915120"/>
            <a:ext cx="5636160" cy="2936520"/>
          </a:xfrm>
          <a:prstGeom prst="rect">
            <a:avLst/>
          </a:prstGeom>
          <a:ln>
            <a:noFill/>
          </a:ln>
        </p:spPr>
      </p:pic>
      <p:sp>
        <p:nvSpPr>
          <p:cNvPr id="320" name="CustomShape 3"/>
          <p:cNvSpPr/>
          <p:nvPr/>
        </p:nvSpPr>
        <p:spPr>
          <a:xfrm>
            <a:off x="5207760" y="4072680"/>
            <a:ext cx="300996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https://esgf.llnl.gov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D9FEE85-151A-46A7-88F3-875551B2B8BF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0" y="35640"/>
            <a:ext cx="476964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Connectivity to ESGF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3" name="Google Shape;332;p34" descr=""/>
          <p:cNvPicPr/>
          <p:nvPr/>
        </p:nvPicPr>
        <p:blipFill>
          <a:blip r:embed="rId1"/>
          <a:stretch/>
        </p:blipFill>
        <p:spPr>
          <a:xfrm>
            <a:off x="473760" y="2583720"/>
            <a:ext cx="3083040" cy="1965600"/>
          </a:xfrm>
          <a:prstGeom prst="rect">
            <a:avLst/>
          </a:prstGeom>
          <a:ln>
            <a:noFill/>
          </a:ln>
        </p:spPr>
      </p:pic>
      <p:pic>
        <p:nvPicPr>
          <p:cNvPr id="324" name="Google Shape;333;p34" descr=""/>
          <p:cNvPicPr/>
          <p:nvPr/>
        </p:nvPicPr>
        <p:blipFill>
          <a:blip r:embed="rId2"/>
          <a:stretch/>
        </p:blipFill>
        <p:spPr>
          <a:xfrm>
            <a:off x="294480" y="737280"/>
            <a:ext cx="3441600" cy="1731960"/>
          </a:xfrm>
          <a:prstGeom prst="rect">
            <a:avLst/>
          </a:prstGeom>
          <a:ln>
            <a:noFill/>
          </a:ln>
        </p:spPr>
      </p:pic>
      <p:pic>
        <p:nvPicPr>
          <p:cNvPr id="325" name="Google Shape;334;p34" descr=""/>
          <p:cNvPicPr/>
          <p:nvPr/>
        </p:nvPicPr>
        <p:blipFill>
          <a:blip r:embed="rId3"/>
          <a:stretch/>
        </p:blipFill>
        <p:spPr>
          <a:xfrm>
            <a:off x="3893760" y="923760"/>
            <a:ext cx="4698000" cy="3001680"/>
          </a:xfrm>
          <a:prstGeom prst="rect">
            <a:avLst/>
          </a:prstGeom>
          <a:ln>
            <a:noFill/>
          </a:ln>
        </p:spPr>
      </p:pic>
      <p:pic>
        <p:nvPicPr>
          <p:cNvPr id="326" name="Google Shape;335;p34" descr=""/>
          <p:cNvPicPr/>
          <p:nvPr/>
        </p:nvPicPr>
        <p:blipFill>
          <a:blip r:embed="rId4"/>
          <a:stretch/>
        </p:blipFill>
        <p:spPr>
          <a:xfrm>
            <a:off x="6978600" y="115560"/>
            <a:ext cx="1805400" cy="688680"/>
          </a:xfrm>
          <a:prstGeom prst="rect">
            <a:avLst/>
          </a:prstGeom>
          <a:ln>
            <a:noFill/>
          </a:ln>
        </p:spPr>
      </p:pic>
      <p:sp>
        <p:nvSpPr>
          <p:cNvPr id="327" name="CustomShape 3"/>
          <p:cNvSpPr/>
          <p:nvPr/>
        </p:nvSpPr>
        <p:spPr>
          <a:xfrm>
            <a:off x="5207760" y="4072680"/>
            <a:ext cx="300996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97a7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5"/>
              </a:rPr>
              <a:t>https://esgf.llnl.gov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41;p35" descr=""/>
          <p:cNvPicPr/>
          <p:nvPr/>
        </p:nvPicPr>
        <p:blipFill>
          <a:blip r:embed="rId1"/>
          <a:srcRect l="0" t="23866" r="-7331" b="-2025"/>
          <a:stretch/>
        </p:blipFill>
        <p:spPr>
          <a:xfrm>
            <a:off x="92880" y="494640"/>
            <a:ext cx="7607520" cy="4154040"/>
          </a:xfrm>
          <a:prstGeom prst="rect">
            <a:avLst/>
          </a:prstGeom>
          <a:ln>
            <a:noFill/>
          </a:ln>
        </p:spPr>
      </p:pic>
      <p:sp>
        <p:nvSpPr>
          <p:cNvPr id="329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868D228-675F-4783-996A-BA17E194B57E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0" y="0"/>
            <a:ext cx="492768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Geospatial Consortium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1" name="Google Shape;344;p35" descr=""/>
          <p:cNvPicPr/>
          <p:nvPr/>
        </p:nvPicPr>
        <p:blipFill>
          <a:blip r:embed="rId2"/>
          <a:stretch/>
        </p:blipFill>
        <p:spPr>
          <a:xfrm>
            <a:off x="7408080" y="99720"/>
            <a:ext cx="1502640" cy="757080"/>
          </a:xfrm>
          <a:prstGeom prst="rect">
            <a:avLst/>
          </a:prstGeom>
          <a:ln>
            <a:noFill/>
          </a:ln>
        </p:spPr>
      </p:pic>
      <p:pic>
        <p:nvPicPr>
          <p:cNvPr id="332" name="Google Shape;345;p35" descr=""/>
          <p:cNvPicPr/>
          <p:nvPr/>
        </p:nvPicPr>
        <p:blipFill>
          <a:blip r:embed="rId3"/>
          <a:stretch/>
        </p:blipFill>
        <p:spPr>
          <a:xfrm>
            <a:off x="7608240" y="1525320"/>
            <a:ext cx="1102320" cy="467640"/>
          </a:xfrm>
          <a:prstGeom prst="rect">
            <a:avLst/>
          </a:prstGeom>
          <a:ln>
            <a:noFill/>
          </a:ln>
        </p:spPr>
      </p:pic>
      <p:pic>
        <p:nvPicPr>
          <p:cNvPr id="333" name="Google Shape;346;p35" descr=""/>
          <p:cNvPicPr/>
          <p:nvPr/>
        </p:nvPicPr>
        <p:blipFill>
          <a:blip r:embed="rId4"/>
          <a:stretch/>
        </p:blipFill>
        <p:spPr>
          <a:xfrm>
            <a:off x="7556040" y="2203200"/>
            <a:ext cx="1206720" cy="46764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347;p35" descr=""/>
          <p:cNvPicPr/>
          <p:nvPr/>
        </p:nvPicPr>
        <p:blipFill>
          <a:blip r:embed="rId5"/>
          <a:stretch/>
        </p:blipFill>
        <p:spPr>
          <a:xfrm>
            <a:off x="7608240" y="2999160"/>
            <a:ext cx="1206720" cy="24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2BE0819-BB25-40DE-89A6-0A0A81073CB0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38" name="Google Shape;241;p25" descr=""/>
          <p:cNvPicPr/>
          <p:nvPr/>
        </p:nvPicPr>
        <p:blipFill>
          <a:blip r:embed="rId1"/>
          <a:srcRect l="0" t="0" r="3343" b="0"/>
          <a:stretch/>
        </p:blipFill>
        <p:spPr>
          <a:xfrm>
            <a:off x="1554480" y="63000"/>
            <a:ext cx="6607800" cy="456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7257240" y="988200"/>
            <a:ext cx="1778400" cy="34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7200" rIns="97200" tIns="52200" bIns="52200"/>
          <a:p>
            <a:pPr algn="r">
              <a:lnSpc>
                <a:spcPct val="100000"/>
              </a:lnSpc>
            </a:pPr>
            <a:r>
              <a:rPr b="1" lang="en-US" sz="16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Client - Side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80000" y="1007640"/>
            <a:ext cx="4319640" cy="3387960"/>
          </a:xfrm>
          <a:prstGeom prst="rect">
            <a:avLst/>
          </a:prstGeom>
          <a:solidFill>
            <a:srgbClr val="d9d9d9"/>
          </a:solidFill>
          <a:ln w="14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7200" rIns="97200" tIns="52200" bIns="52200"/>
          <a:p>
            <a:pPr>
              <a:lnSpc>
                <a:spcPct val="100000"/>
              </a:lnSpc>
            </a:pPr>
            <a:r>
              <a:rPr b="1" lang="en-US" sz="16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Server - Side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2376360" y="1251720"/>
            <a:ext cx="1950120" cy="2801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Cloud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Services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 Analyses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Visualisation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 Archive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Google Shape;74;p15" descr=""/>
          <p:cNvPicPr/>
          <p:nvPr/>
        </p:nvPicPr>
        <p:blipFill>
          <a:blip r:embed="rId1"/>
          <a:stretch/>
        </p:blipFill>
        <p:spPr>
          <a:xfrm>
            <a:off x="7643160" y="2008440"/>
            <a:ext cx="1152000" cy="1151280"/>
          </a:xfrm>
          <a:prstGeom prst="rect">
            <a:avLst/>
          </a:prstGeom>
          <a:ln>
            <a:noFill/>
          </a:ln>
        </p:spPr>
      </p:pic>
      <p:sp>
        <p:nvSpPr>
          <p:cNvPr id="139" name="CustomShape 4"/>
          <p:cNvSpPr/>
          <p:nvPr/>
        </p:nvSpPr>
        <p:spPr>
          <a:xfrm flipH="1">
            <a:off x="3980160" y="1510200"/>
            <a:ext cx="4061520" cy="7444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808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5"/>
          <p:cNvSpPr/>
          <p:nvPr/>
        </p:nvSpPr>
        <p:spPr>
          <a:xfrm>
            <a:off x="4722120" y="2873160"/>
            <a:ext cx="2723040" cy="306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solidFill>
            <a:srgbClr val="808080"/>
          </a:solidFill>
          <a:ln w="29160">
            <a:solidFill>
              <a:srgbClr val="000000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6"/>
          <p:cNvSpPr/>
          <p:nvPr/>
        </p:nvSpPr>
        <p:spPr>
          <a:xfrm>
            <a:off x="5367240" y="3764880"/>
            <a:ext cx="1400400" cy="27936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3880" rIns="83880" tIns="38880" bIns="3888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7"/>
          <p:cNvSpPr/>
          <p:nvPr/>
        </p:nvSpPr>
        <p:spPr>
          <a:xfrm>
            <a:off x="8112240" y="3065760"/>
            <a:ext cx="923400" cy="70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Expert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User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8"/>
          <p:cNvSpPr/>
          <p:nvPr/>
        </p:nvSpPr>
        <p:spPr>
          <a:xfrm>
            <a:off x="5189040" y="1510200"/>
            <a:ext cx="1778400" cy="27936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3880" rIns="83880" tIns="38880" bIns="3888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Submit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Job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9"/>
          <p:cNvSpPr/>
          <p:nvPr/>
        </p:nvSpPr>
        <p:spPr>
          <a:xfrm>
            <a:off x="5471280" y="2590920"/>
            <a:ext cx="1199880" cy="22104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3880" rIns="83880" tIns="38880" bIns="3888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Monitor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10"/>
          <p:cNvSpPr/>
          <p:nvPr/>
        </p:nvSpPr>
        <p:spPr>
          <a:xfrm flipH="1" rot="10800000">
            <a:off x="2432880" y="2630520"/>
            <a:ext cx="56592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6000">
            <a:solidFill>
              <a:srgbClr val="99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1"/>
          <p:cNvSpPr/>
          <p:nvPr/>
        </p:nvSpPr>
        <p:spPr>
          <a:xfrm flipH="1" rot="10815000">
            <a:off x="4141440" y="3297600"/>
            <a:ext cx="4061520" cy="74448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8080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2"/>
          <p:cNvSpPr/>
          <p:nvPr/>
        </p:nvSpPr>
        <p:spPr>
          <a:xfrm>
            <a:off x="167760" y="491040"/>
            <a:ext cx="4319640" cy="3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high performance environment</a:t>
            </a: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3"/>
          <p:cNvSpPr/>
          <p:nvPr/>
        </p:nvSpPr>
        <p:spPr>
          <a:xfrm>
            <a:off x="6090840" y="491040"/>
            <a:ext cx="2964960" cy="3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(low internet bandwidth)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TextShape 14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E679C68-6CF9-45BD-B363-5B919233A1CE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0" name="TextShape 15"/>
          <p:cNvSpPr txBox="1"/>
          <p:nvPr/>
        </p:nvSpPr>
        <p:spPr>
          <a:xfrm>
            <a:off x="0" y="0"/>
            <a:ext cx="492768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6"/>
          <p:cNvSpPr/>
          <p:nvPr/>
        </p:nvSpPr>
        <p:spPr>
          <a:xfrm>
            <a:off x="1026360" y="2724480"/>
            <a:ext cx="1017000" cy="1116360"/>
          </a:xfrm>
          <a:prstGeom prst="cube">
            <a:avLst>
              <a:gd name="adj" fmla="val 25000"/>
            </a:avLst>
          </a:prstGeom>
          <a:solidFill>
            <a:srgbClr val="666666"/>
          </a:solidFill>
          <a:ln w="1908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7"/>
          <p:cNvSpPr/>
          <p:nvPr/>
        </p:nvSpPr>
        <p:spPr>
          <a:xfrm>
            <a:off x="300240" y="1563480"/>
            <a:ext cx="1152000" cy="1084320"/>
          </a:xfrm>
          <a:prstGeom prst="cube">
            <a:avLst>
              <a:gd name="adj" fmla="val 25000"/>
            </a:avLst>
          </a:prstGeom>
          <a:solidFill>
            <a:srgbClr val="f3f3f3"/>
          </a:solidFill>
          <a:ln w="1908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8"/>
          <p:cNvSpPr/>
          <p:nvPr/>
        </p:nvSpPr>
        <p:spPr>
          <a:xfrm>
            <a:off x="378360" y="2043360"/>
            <a:ext cx="1588680" cy="1360440"/>
          </a:xfrm>
          <a:prstGeom prst="cube">
            <a:avLst>
              <a:gd name="adj" fmla="val 25000"/>
            </a:avLst>
          </a:prstGeom>
          <a:solidFill>
            <a:srgbClr val="cccccc"/>
          </a:solidFill>
          <a:ln w="1908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Google Shape;97;p16" descr=""/>
          <p:cNvPicPr/>
          <p:nvPr/>
        </p:nvPicPr>
        <p:blipFill>
          <a:blip r:embed="rId2"/>
          <a:stretch/>
        </p:blipFill>
        <p:spPr>
          <a:xfrm>
            <a:off x="3815640" y="-58320"/>
            <a:ext cx="1207440" cy="55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98640" y="535320"/>
            <a:ext cx="6981120" cy="4072680"/>
          </a:xfrm>
          <a:prstGeom prst="rect">
            <a:avLst/>
          </a:prstGeom>
          <a:solidFill>
            <a:srgbClr val="f3f3f3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marL="457200" indent="-22824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Avoiding of double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Decrease difficulties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for accessing raw / processed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Improved quality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(continuous testing by the user community)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Increased visibility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of Developers/Researchers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15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Sharing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methods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 resources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storage space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Standardized way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of producing results (Monitoring)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Enable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multidisciplinary projects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with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synergies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between groups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low cost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CCAF793-C492-45AB-846A-2884A6D5C1A8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0" y="0"/>
            <a:ext cx="548640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Advantage of Server-Side Services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Google Shape;108;p17" descr=""/>
          <p:cNvPicPr/>
          <p:nvPr/>
        </p:nvPicPr>
        <p:blipFill>
          <a:blip r:embed="rId1"/>
          <a:stretch/>
        </p:blipFill>
        <p:spPr>
          <a:xfrm rot="20903400">
            <a:off x="6744600" y="775440"/>
            <a:ext cx="1866960" cy="1349640"/>
          </a:xfrm>
          <a:prstGeom prst="rect">
            <a:avLst/>
          </a:prstGeom>
          <a:ln>
            <a:noFill/>
          </a:ln>
        </p:spPr>
      </p:pic>
      <p:pic>
        <p:nvPicPr>
          <p:cNvPr id="159" name="Google Shape;109;p17" descr=""/>
          <p:cNvPicPr/>
          <p:nvPr/>
        </p:nvPicPr>
        <p:blipFill>
          <a:blip r:embed="rId2"/>
          <a:stretch/>
        </p:blipFill>
        <p:spPr>
          <a:xfrm rot="1797600">
            <a:off x="5420160" y="2231280"/>
            <a:ext cx="2097000" cy="1204560"/>
          </a:xfrm>
          <a:prstGeom prst="rect">
            <a:avLst/>
          </a:prstGeom>
          <a:ln>
            <a:noFill/>
          </a:ln>
        </p:spPr>
      </p:pic>
      <p:pic>
        <p:nvPicPr>
          <p:cNvPr id="160" name="Google Shape;110;p17" descr=""/>
          <p:cNvPicPr/>
          <p:nvPr/>
        </p:nvPicPr>
        <p:blipFill>
          <a:blip r:embed="rId3"/>
          <a:stretch/>
        </p:blipFill>
        <p:spPr>
          <a:xfrm>
            <a:off x="7327800" y="2270520"/>
            <a:ext cx="1580760" cy="153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434EBDE-788B-49E3-8710-C5DB9D21E4A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0" y="0"/>
            <a:ext cx="384552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Birdhouse Ecosystem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2129400" y="3597480"/>
            <a:ext cx="921600" cy="72828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4"/>
          <p:cNvSpPr/>
          <p:nvPr/>
        </p:nvSpPr>
        <p:spPr>
          <a:xfrm>
            <a:off x="3207240" y="638640"/>
            <a:ext cx="5856120" cy="3795840"/>
          </a:xfrm>
          <a:prstGeom prst="rect">
            <a:avLst/>
          </a:prstGeom>
          <a:solidFill>
            <a:srgbClr val="efefef"/>
          </a:solidFill>
          <a:ln w="381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520" rIns="65520" tIns="35280" bIns="3528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6975360" y="3659400"/>
            <a:ext cx="862920" cy="61452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 - GUI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Phoenix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6984720" y="1520280"/>
            <a:ext cx="917280" cy="8355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Flyingpigeon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7"/>
          <p:cNvSpPr/>
          <p:nvPr/>
        </p:nvSpPr>
        <p:spPr>
          <a:xfrm>
            <a:off x="7937640" y="3659400"/>
            <a:ext cx="882720" cy="61452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Mapping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8"/>
          <p:cNvSpPr/>
          <p:nvPr/>
        </p:nvSpPr>
        <p:spPr>
          <a:xfrm>
            <a:off x="3357360" y="1905120"/>
            <a:ext cx="1525320" cy="1262880"/>
          </a:xfrm>
          <a:prstGeom prst="cube">
            <a:avLst>
              <a:gd name="adj" fmla="val 5400"/>
            </a:avLst>
          </a:prstGeom>
          <a:solidFill>
            <a:srgbClr val="ffffff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Cache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9"/>
          <p:cNvSpPr/>
          <p:nvPr/>
        </p:nvSpPr>
        <p:spPr>
          <a:xfrm>
            <a:off x="3528720" y="1077120"/>
            <a:ext cx="938880" cy="61452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Malleefowl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0"/>
          <p:cNvSpPr/>
          <p:nvPr/>
        </p:nvSpPr>
        <p:spPr>
          <a:xfrm>
            <a:off x="4692600" y="3661200"/>
            <a:ext cx="1161360" cy="614520"/>
          </a:xfrm>
          <a:prstGeom prst="cube">
            <a:avLst>
              <a:gd name="adj" fmla="val 5400"/>
            </a:avLst>
          </a:prstGeom>
          <a:solidFill>
            <a:srgbClr val="ffffff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1"/>
          <p:cNvSpPr/>
          <p:nvPr/>
        </p:nvSpPr>
        <p:spPr>
          <a:xfrm>
            <a:off x="2067120" y="3224160"/>
            <a:ext cx="824040" cy="83556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2"/>
          <p:cNvSpPr/>
          <p:nvPr/>
        </p:nvSpPr>
        <p:spPr>
          <a:xfrm>
            <a:off x="1903680" y="3630240"/>
            <a:ext cx="888840" cy="64836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Other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3"/>
          <p:cNvSpPr/>
          <p:nvPr/>
        </p:nvSpPr>
        <p:spPr>
          <a:xfrm>
            <a:off x="1903680" y="820080"/>
            <a:ext cx="1161360" cy="141804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3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Model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Archive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4"/>
          <p:cNvSpPr/>
          <p:nvPr/>
        </p:nvSpPr>
        <p:spPr>
          <a:xfrm>
            <a:off x="5861160" y="1521720"/>
            <a:ext cx="917280" cy="8355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Blackswan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5"/>
          <p:cNvSpPr/>
          <p:nvPr/>
        </p:nvSpPr>
        <p:spPr>
          <a:xfrm>
            <a:off x="5540040" y="1874520"/>
            <a:ext cx="917280" cy="8355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Kingfisher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6"/>
          <p:cNvSpPr/>
          <p:nvPr/>
        </p:nvSpPr>
        <p:spPr>
          <a:xfrm>
            <a:off x="6633720" y="1870560"/>
            <a:ext cx="917280" cy="8355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7"/>
          <p:cNvSpPr/>
          <p:nvPr/>
        </p:nvSpPr>
        <p:spPr>
          <a:xfrm>
            <a:off x="3002400" y="1560600"/>
            <a:ext cx="1083240" cy="412560"/>
          </a:xfrm>
          <a:prstGeom prst="curvedConnector2">
            <a:avLst/>
          </a:pr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8"/>
          <p:cNvSpPr/>
          <p:nvPr/>
        </p:nvSpPr>
        <p:spPr>
          <a:xfrm>
            <a:off x="5299200" y="2227680"/>
            <a:ext cx="917280" cy="835560"/>
          </a:xfrm>
          <a:prstGeom prst="rect">
            <a:avLst/>
          </a:prstGeom>
          <a:solidFill>
            <a:srgbClr val="ffcc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Magic TB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9"/>
          <p:cNvSpPr/>
          <p:nvPr/>
        </p:nvSpPr>
        <p:spPr>
          <a:xfrm>
            <a:off x="7399440" y="2796120"/>
            <a:ext cx="781920" cy="70200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0200" rIns="70200" tIns="39960" bIns="39960"/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Utillity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Library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eggshell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0"/>
          <p:cNvSpPr/>
          <p:nvPr/>
        </p:nvSpPr>
        <p:spPr>
          <a:xfrm>
            <a:off x="6387120" y="2234520"/>
            <a:ext cx="917280" cy="8355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Hummingbird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1"/>
          <p:cNvSpPr/>
          <p:nvPr/>
        </p:nvSpPr>
        <p:spPr>
          <a:xfrm>
            <a:off x="6105960" y="2611440"/>
            <a:ext cx="917280" cy="8355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2"/>
          <p:cNvSpPr/>
          <p:nvPr/>
        </p:nvSpPr>
        <p:spPr>
          <a:xfrm>
            <a:off x="5058360" y="2602440"/>
            <a:ext cx="917280" cy="835560"/>
          </a:xfrm>
          <a:prstGeom prst="rect">
            <a:avLst/>
          </a:prstGeom>
          <a:solidFill>
            <a:srgbClr val="ffcc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ESMValTool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3"/>
          <p:cNvSpPr/>
          <p:nvPr/>
        </p:nvSpPr>
        <p:spPr>
          <a:xfrm>
            <a:off x="46440" y="576360"/>
            <a:ext cx="1747800" cy="3936960"/>
          </a:xfrm>
          <a:prstGeom prst="rect">
            <a:avLst/>
          </a:prstGeom>
          <a:solidFill>
            <a:srgbClr val="ffffcc"/>
          </a:solidFill>
          <a:ln w="93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suite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Flyingpigeon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Sandbox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Malleefowl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search&amp;fetch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Blackswan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Extreme Event 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Kingfisher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EO-Data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Hummingbird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Quality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Impact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ESMValTool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EarthSystem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Validation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Magic Toolbox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Climate indices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4"/>
          <p:cNvSpPr/>
          <p:nvPr/>
        </p:nvSpPr>
        <p:spPr>
          <a:xfrm>
            <a:off x="8043480" y="1539360"/>
            <a:ext cx="917280" cy="83556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Template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Cookiecutter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5"/>
          <p:cNvSpPr/>
          <p:nvPr/>
        </p:nvSpPr>
        <p:spPr>
          <a:xfrm>
            <a:off x="5993280" y="3659400"/>
            <a:ext cx="862920" cy="61452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Client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6"/>
          <p:cNvSpPr/>
          <p:nvPr/>
        </p:nvSpPr>
        <p:spPr>
          <a:xfrm>
            <a:off x="7708320" y="820080"/>
            <a:ext cx="1252440" cy="50436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Security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Twitcher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Google Shape;141;p18" descr=""/>
          <p:cNvPicPr/>
          <p:nvPr/>
        </p:nvPicPr>
        <p:blipFill>
          <a:blip r:embed="rId1"/>
          <a:stretch/>
        </p:blipFill>
        <p:spPr>
          <a:xfrm>
            <a:off x="3409920" y="46080"/>
            <a:ext cx="360000" cy="355320"/>
          </a:xfrm>
          <a:prstGeom prst="rect">
            <a:avLst/>
          </a:prstGeom>
          <a:ln>
            <a:noFill/>
          </a:ln>
        </p:spPr>
      </p:pic>
      <p:sp>
        <p:nvSpPr>
          <p:cNvPr id="188" name="CustomShape 27"/>
          <p:cNvSpPr/>
          <p:nvPr/>
        </p:nvSpPr>
        <p:spPr>
          <a:xfrm>
            <a:off x="5853240" y="820080"/>
            <a:ext cx="1661400" cy="50436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Deployment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Ansible, Docker &amp; 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8"/>
          <p:cNvSpPr/>
          <p:nvPr/>
        </p:nvSpPr>
        <p:spPr>
          <a:xfrm>
            <a:off x="3537720" y="3681000"/>
            <a:ext cx="938880" cy="31500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Birdfeeder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Google Shape;144;p18" descr=""/>
          <p:cNvPicPr/>
          <p:nvPr/>
        </p:nvPicPr>
        <p:blipFill>
          <a:blip r:embed="rId2"/>
          <a:stretch/>
        </p:blipFill>
        <p:spPr>
          <a:xfrm>
            <a:off x="7955280" y="577800"/>
            <a:ext cx="1161360" cy="1161360"/>
          </a:xfrm>
          <a:prstGeom prst="rect">
            <a:avLst/>
          </a:prstGeom>
          <a:ln>
            <a:noFill/>
          </a:ln>
        </p:spPr>
      </p:pic>
      <p:sp>
        <p:nvSpPr>
          <p:cNvPr id="191" name="CustomShape 29"/>
          <p:cNvSpPr/>
          <p:nvPr/>
        </p:nvSpPr>
        <p:spPr>
          <a:xfrm>
            <a:off x="3868200" y="3358080"/>
            <a:ext cx="619200" cy="31500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r"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0"/>
          <p:cNvSpPr/>
          <p:nvPr/>
        </p:nvSpPr>
        <p:spPr>
          <a:xfrm flipH="1" rot="10800000">
            <a:off x="4086000" y="3936960"/>
            <a:ext cx="1293120" cy="768240"/>
          </a:xfrm>
          <a:prstGeom prst="curvedConnector2">
            <a:avLst/>
          </a:pr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269600" y="3327120"/>
            <a:ext cx="96696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164760" y="337104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2075400" y="329472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1999080" y="337104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5281560" y="344052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A2C2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TextShape 6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E06BD88-BA3D-4E4F-BB53-E92FF34072A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9" name="TextShape 7"/>
          <p:cNvSpPr txBox="1"/>
          <p:nvPr/>
        </p:nvSpPr>
        <p:spPr>
          <a:xfrm>
            <a:off x="0" y="0"/>
            <a:ext cx="389952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Server Side: Deployment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8"/>
          <p:cNvSpPr/>
          <p:nvPr/>
        </p:nvSpPr>
        <p:spPr>
          <a:xfrm>
            <a:off x="972720" y="632160"/>
            <a:ext cx="7117920" cy="1848600"/>
          </a:xfrm>
          <a:prstGeom prst="rect">
            <a:avLst/>
          </a:prstGeom>
          <a:solidFill>
            <a:srgbClr val="efefef"/>
          </a:solidFill>
          <a:ln w="381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520" rIns="65520" tIns="35280" bIns="3528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9"/>
          <p:cNvSpPr/>
          <p:nvPr/>
        </p:nvSpPr>
        <p:spPr>
          <a:xfrm>
            <a:off x="1230480" y="848520"/>
            <a:ext cx="2131200" cy="140364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Google Shape;182;p21" descr=""/>
          <p:cNvPicPr/>
          <p:nvPr/>
        </p:nvPicPr>
        <p:blipFill>
          <a:blip r:embed="rId1"/>
          <a:stretch/>
        </p:blipFill>
        <p:spPr>
          <a:xfrm>
            <a:off x="1369440" y="1500480"/>
            <a:ext cx="1144440" cy="60876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pic>
        <p:nvPicPr>
          <p:cNvPr id="203" name="Google Shape;183;p21" descr=""/>
          <p:cNvPicPr/>
          <p:nvPr/>
        </p:nvPicPr>
        <p:blipFill>
          <a:blip r:embed="rId2"/>
          <a:stretch/>
        </p:blipFill>
        <p:spPr>
          <a:xfrm>
            <a:off x="2672280" y="1511280"/>
            <a:ext cx="608760" cy="60876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204" name="CustomShape 10"/>
          <p:cNvSpPr/>
          <p:nvPr/>
        </p:nvSpPr>
        <p:spPr>
          <a:xfrm>
            <a:off x="3474720" y="848520"/>
            <a:ext cx="1661400" cy="140364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Software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Google Shape;185;p21" descr=""/>
          <p:cNvPicPr/>
          <p:nvPr/>
        </p:nvPicPr>
        <p:blipFill>
          <a:blip r:embed="rId3"/>
          <a:stretch/>
        </p:blipFill>
        <p:spPr>
          <a:xfrm>
            <a:off x="3593160" y="1824120"/>
            <a:ext cx="1429920" cy="29592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206" name="CustomShape 11"/>
          <p:cNvSpPr/>
          <p:nvPr/>
        </p:nvSpPr>
        <p:spPr>
          <a:xfrm>
            <a:off x="5225760" y="855000"/>
            <a:ext cx="2587320" cy="140364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Deployment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Solution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Google Shape;187;p21" descr=""/>
          <p:cNvPicPr/>
          <p:nvPr/>
        </p:nvPicPr>
        <p:blipFill>
          <a:blip r:embed="rId4"/>
          <a:stretch/>
        </p:blipFill>
        <p:spPr>
          <a:xfrm>
            <a:off x="5362920" y="1634760"/>
            <a:ext cx="1429920" cy="48528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pic>
        <p:nvPicPr>
          <p:cNvPr id="208" name="Google Shape;188;p21" descr=""/>
          <p:cNvPicPr/>
          <p:nvPr/>
        </p:nvPicPr>
        <p:blipFill>
          <a:blip r:embed="rId5"/>
          <a:stretch/>
        </p:blipFill>
        <p:spPr>
          <a:xfrm>
            <a:off x="6919560" y="1339920"/>
            <a:ext cx="780120" cy="78012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209" name="CustomShape 12"/>
          <p:cNvSpPr/>
          <p:nvPr/>
        </p:nvSpPr>
        <p:spPr>
          <a:xfrm>
            <a:off x="1922760" y="344700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13"/>
          <p:cNvSpPr/>
          <p:nvPr/>
        </p:nvSpPr>
        <p:spPr>
          <a:xfrm>
            <a:off x="3056400" y="344700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Google Shape;191;p21" descr=""/>
          <p:cNvPicPr/>
          <p:nvPr/>
        </p:nvPicPr>
        <p:blipFill>
          <a:blip r:embed="rId6"/>
          <a:srcRect l="0" t="0" r="59564" b="0"/>
          <a:stretch/>
        </p:blipFill>
        <p:spPr>
          <a:xfrm>
            <a:off x="2120400" y="3899880"/>
            <a:ext cx="599400" cy="60876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pic>
        <p:nvPicPr>
          <p:cNvPr id="212" name="Google Shape;192;p21" descr=""/>
          <p:cNvPicPr/>
          <p:nvPr/>
        </p:nvPicPr>
        <p:blipFill>
          <a:blip r:embed="rId7"/>
          <a:srcRect l="0" t="0" r="0" b="32305"/>
          <a:stretch/>
        </p:blipFill>
        <p:spPr>
          <a:xfrm>
            <a:off x="3317400" y="3852720"/>
            <a:ext cx="629640" cy="63540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213" name="CustomShape 14"/>
          <p:cNvSpPr/>
          <p:nvPr/>
        </p:nvSpPr>
        <p:spPr>
          <a:xfrm>
            <a:off x="6473520" y="330408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5"/>
          <p:cNvSpPr/>
          <p:nvPr/>
        </p:nvSpPr>
        <p:spPr>
          <a:xfrm>
            <a:off x="6395400" y="337392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6"/>
          <p:cNvSpPr/>
          <p:nvPr/>
        </p:nvSpPr>
        <p:spPr>
          <a:xfrm>
            <a:off x="6323040" y="344700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Other non public nodes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Google Shape;196;p21" descr=""/>
          <p:cNvPicPr/>
          <p:nvPr/>
        </p:nvPicPr>
        <p:blipFill>
          <a:blip r:embed="rId8"/>
          <a:srcRect l="19391" t="0" r="21268" b="0"/>
          <a:stretch/>
        </p:blipFill>
        <p:spPr>
          <a:xfrm>
            <a:off x="5474160" y="3858840"/>
            <a:ext cx="629640" cy="60984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217" name="CustomShape 17"/>
          <p:cNvSpPr/>
          <p:nvPr/>
        </p:nvSpPr>
        <p:spPr>
          <a:xfrm>
            <a:off x="2702160" y="2932560"/>
            <a:ext cx="36583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Setup WPS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8"/>
          <p:cNvSpPr/>
          <p:nvPr/>
        </p:nvSpPr>
        <p:spPr>
          <a:xfrm>
            <a:off x="4531680" y="2480760"/>
            <a:ext cx="360" cy="45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1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9"/>
          <p:cNvSpPr/>
          <p:nvPr/>
        </p:nvSpPr>
        <p:spPr>
          <a:xfrm>
            <a:off x="4194360" y="3436920"/>
            <a:ext cx="979200" cy="114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Google Shape;200;p21" descr=""/>
          <p:cNvPicPr/>
          <p:nvPr/>
        </p:nvPicPr>
        <p:blipFill>
          <a:blip r:embed="rId9"/>
          <a:stretch/>
        </p:blipFill>
        <p:spPr>
          <a:xfrm>
            <a:off x="4307400" y="4062960"/>
            <a:ext cx="780480" cy="39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D910C4A-268D-435D-99F0-13C808184983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0" y="0"/>
            <a:ext cx="548640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Client Side: Many Views on WPS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Google Shape;153;p19" descr=""/>
          <p:cNvPicPr/>
          <p:nvPr/>
        </p:nvPicPr>
        <p:blipFill>
          <a:blip r:embed="rId1"/>
          <a:stretch/>
        </p:blipFill>
        <p:spPr>
          <a:xfrm>
            <a:off x="6235200" y="452880"/>
            <a:ext cx="2785320" cy="216072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224" name="Google Shape;154;p19" descr=""/>
          <p:cNvPicPr/>
          <p:nvPr/>
        </p:nvPicPr>
        <p:blipFill>
          <a:blip r:embed="rId2"/>
          <a:srcRect l="6186" t="10525" r="27802" b="14186"/>
          <a:stretch/>
        </p:blipFill>
        <p:spPr>
          <a:xfrm>
            <a:off x="1386720" y="737280"/>
            <a:ext cx="3337200" cy="212076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225" name="Google Shape;155;p19" descr=""/>
          <p:cNvPicPr/>
          <p:nvPr/>
        </p:nvPicPr>
        <p:blipFill>
          <a:blip r:embed="rId3"/>
          <a:srcRect l="24629" t="0" r="15777" b="0"/>
          <a:stretch/>
        </p:blipFill>
        <p:spPr>
          <a:xfrm>
            <a:off x="5360400" y="1361160"/>
            <a:ext cx="2626920" cy="238932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226" name="Google Shape;156;p19" descr=""/>
          <p:cNvPicPr/>
          <p:nvPr/>
        </p:nvPicPr>
        <p:blipFill>
          <a:blip r:embed="rId4"/>
          <a:srcRect l="0" t="0" r="30170" b="0"/>
          <a:stretch/>
        </p:blipFill>
        <p:spPr>
          <a:xfrm>
            <a:off x="132120" y="1645560"/>
            <a:ext cx="3538800" cy="218124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227" name="Google Shape;157;p19" descr=""/>
          <p:cNvPicPr/>
          <p:nvPr/>
        </p:nvPicPr>
        <p:blipFill>
          <a:blip r:embed="rId5"/>
          <a:stretch/>
        </p:blipFill>
        <p:spPr>
          <a:xfrm>
            <a:off x="3932640" y="2339640"/>
            <a:ext cx="3296520" cy="190188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CAB626B-FFB0-4FED-8559-91309C3D2AA4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0" y="0"/>
            <a:ext cx="548640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Example of Processes &amp; Workflows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Google Shape;164;p20" descr=""/>
          <p:cNvPicPr/>
          <p:nvPr/>
        </p:nvPicPr>
        <p:blipFill>
          <a:blip r:embed="rId1"/>
          <a:srcRect l="31019" t="0" r="30937" b="48879"/>
          <a:stretch/>
        </p:blipFill>
        <p:spPr>
          <a:xfrm>
            <a:off x="1770480" y="670680"/>
            <a:ext cx="2810160" cy="209700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231" name="Google Shape;165;p20" descr=""/>
          <p:cNvPicPr/>
          <p:nvPr/>
        </p:nvPicPr>
        <p:blipFill>
          <a:blip r:embed="rId2"/>
          <a:srcRect l="74449" t="1293" r="0" b="50033"/>
          <a:stretch/>
        </p:blipFill>
        <p:spPr>
          <a:xfrm>
            <a:off x="1139040" y="1479240"/>
            <a:ext cx="2199960" cy="232704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232" name="Google Shape;166;p20" descr=""/>
          <p:cNvPicPr/>
          <p:nvPr/>
        </p:nvPicPr>
        <p:blipFill>
          <a:blip r:embed="rId3"/>
          <a:srcRect l="0" t="50145" r="69540" b="0"/>
          <a:stretch/>
        </p:blipFill>
        <p:spPr>
          <a:xfrm>
            <a:off x="6102360" y="215280"/>
            <a:ext cx="2810160" cy="255384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233" name="Google Shape;167;p20" descr=""/>
          <p:cNvPicPr/>
          <p:nvPr/>
        </p:nvPicPr>
        <p:blipFill>
          <a:blip r:embed="rId4"/>
          <a:srcRect l="37392" t="52765" r="34125" b="4788"/>
          <a:stretch/>
        </p:blipFill>
        <p:spPr>
          <a:xfrm>
            <a:off x="4800240" y="1815120"/>
            <a:ext cx="2534040" cy="209700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234" name="Google Shape;168;p20" descr=""/>
          <p:cNvPicPr/>
          <p:nvPr/>
        </p:nvPicPr>
        <p:blipFill>
          <a:blip r:embed="rId5"/>
          <a:srcRect l="73265" t="59980" r="1183" b="5376"/>
          <a:stretch/>
        </p:blipFill>
        <p:spPr>
          <a:xfrm>
            <a:off x="3533400" y="2845800"/>
            <a:ext cx="2358000" cy="177516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235" name="Google Shape;169;p20" descr=""/>
          <p:cNvPicPr/>
          <p:nvPr/>
        </p:nvPicPr>
        <p:blipFill>
          <a:blip r:embed="rId6"/>
          <a:srcRect l="0" t="0" r="72556" b="60232"/>
          <a:stretch/>
        </p:blipFill>
        <p:spPr>
          <a:xfrm>
            <a:off x="136080" y="2769840"/>
            <a:ext cx="2136240" cy="171864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8472600" y="473940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2C2D478-AD91-4028-B32F-0AEE0AF742C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0" y="35640"/>
            <a:ext cx="3792600" cy="45252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PAVICS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Google Shape;216;p23" descr=""/>
          <p:cNvPicPr/>
          <p:nvPr/>
        </p:nvPicPr>
        <p:blipFill>
          <a:blip r:embed="rId1"/>
          <a:stretch/>
        </p:blipFill>
        <p:spPr>
          <a:xfrm>
            <a:off x="6858720" y="84240"/>
            <a:ext cx="836640" cy="354960"/>
          </a:xfrm>
          <a:prstGeom prst="rect">
            <a:avLst/>
          </a:prstGeom>
          <a:ln>
            <a:noFill/>
          </a:ln>
        </p:spPr>
      </p:pic>
      <p:pic>
        <p:nvPicPr>
          <p:cNvPr id="239" name="Google Shape;217;p23" descr=""/>
          <p:cNvPicPr/>
          <p:nvPr/>
        </p:nvPicPr>
        <p:blipFill>
          <a:blip r:embed="rId2"/>
          <a:stretch/>
        </p:blipFill>
        <p:spPr>
          <a:xfrm>
            <a:off x="7773480" y="54360"/>
            <a:ext cx="1286280" cy="415080"/>
          </a:xfrm>
          <a:prstGeom prst="rect">
            <a:avLst/>
          </a:prstGeom>
          <a:ln>
            <a:noFill/>
          </a:ln>
        </p:spPr>
      </p:pic>
      <p:pic>
        <p:nvPicPr>
          <p:cNvPr id="240" name="Google Shape;218;p23" descr=""/>
          <p:cNvPicPr/>
          <p:nvPr/>
        </p:nvPicPr>
        <p:blipFill>
          <a:blip r:embed="rId3"/>
          <a:srcRect l="34727" t="49762" r="34311" b="19465"/>
          <a:stretch/>
        </p:blipFill>
        <p:spPr>
          <a:xfrm>
            <a:off x="3854880" y="9720"/>
            <a:ext cx="507240" cy="50436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219;p23" descr=""/>
          <p:cNvPicPr/>
          <p:nvPr/>
        </p:nvPicPr>
        <p:blipFill>
          <a:blip r:embed="rId4"/>
          <a:stretch/>
        </p:blipFill>
        <p:spPr>
          <a:xfrm>
            <a:off x="5569200" y="87120"/>
            <a:ext cx="1187640" cy="238680"/>
          </a:xfrm>
          <a:prstGeom prst="rect">
            <a:avLst/>
          </a:prstGeom>
          <a:ln>
            <a:noFill/>
          </a:ln>
        </p:spPr>
      </p:pic>
      <p:pic>
        <p:nvPicPr>
          <p:cNvPr id="242" name="Google Shape;220;p23" descr=""/>
          <p:cNvPicPr/>
          <p:nvPr/>
        </p:nvPicPr>
        <p:blipFill>
          <a:blip r:embed="rId5"/>
          <a:stretch/>
        </p:blipFill>
        <p:spPr>
          <a:xfrm>
            <a:off x="186480" y="594360"/>
            <a:ext cx="8172000" cy="397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LibreOffice/5.1.6.2$Linux_X86_64 LibreOffice_project/10m0$Build-2</Application>
  <Words>1099</Words>
  <Paragraphs>307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2018-09-04T10:34:20Z</dcterms:modified>
  <cp:revision>13</cp:revision>
  <dc:subject/>
  <dc:title>Projects based on the  Web Processing Service framework Birdhouse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